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69" r:id="rId2"/>
    <p:sldId id="258" r:id="rId3"/>
    <p:sldId id="260" r:id="rId4"/>
    <p:sldId id="261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C9726B-3078-48F4-B100-310E5282FE21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342342-B77F-4A68-A7D4-849CE46746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8894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D1388D2-A975-4B44-AD04-346DC9B66FA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538D8C2A-CAE8-4C81-91CD-F472E8BE64DC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164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88D2-A975-4B44-AD04-346DC9B66FA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8C2A-CAE8-4C81-91CD-F472E8BE64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320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88D2-A975-4B44-AD04-346DC9B66FA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8C2A-CAE8-4C81-91CD-F472E8BE64DC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08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88D2-A975-4B44-AD04-346DC9B66FA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8C2A-CAE8-4C81-91CD-F472E8BE64DC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3697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88D2-A975-4B44-AD04-346DC9B66FA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8C2A-CAE8-4C81-91CD-F472E8BE64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14520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88D2-A975-4B44-AD04-346DC9B66FA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8C2A-CAE8-4C81-91CD-F472E8BE64DC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6741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88D2-A975-4B44-AD04-346DC9B66FA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8C2A-CAE8-4C81-91CD-F472E8BE64DC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0284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88D2-A975-4B44-AD04-346DC9B66FA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8C2A-CAE8-4C81-91CD-F472E8BE64DC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5784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88D2-A975-4B44-AD04-346DC9B66FA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8C2A-CAE8-4C81-91CD-F472E8BE64DC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413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88D2-A975-4B44-AD04-346DC9B66FA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8C2A-CAE8-4C81-91CD-F472E8BE64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1094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88D2-A975-4B44-AD04-346DC9B66FA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8C2A-CAE8-4C81-91CD-F472E8BE64DC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266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88D2-A975-4B44-AD04-346DC9B66FA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8C2A-CAE8-4C81-91CD-F472E8BE64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3175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88D2-A975-4B44-AD04-346DC9B66FA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8C2A-CAE8-4C81-91CD-F472E8BE64DC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636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88D2-A975-4B44-AD04-346DC9B66FA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8C2A-CAE8-4C81-91CD-F472E8BE64DC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89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88D2-A975-4B44-AD04-346DC9B66FA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8C2A-CAE8-4C81-91CD-F472E8BE64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1060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88D2-A975-4B44-AD04-346DC9B66FA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8C2A-CAE8-4C81-91CD-F472E8BE64DC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556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88D2-A975-4B44-AD04-346DC9B66FA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8C2A-CAE8-4C81-91CD-F472E8BE64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1394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D1388D2-A975-4B44-AD04-346DC9B66FA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38D8C2A-CAE8-4C81-91CD-F472E8BE64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5244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8A7F52-C608-6B37-6C0A-B7829AEEB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3" y="594360"/>
            <a:ext cx="10189210" cy="381000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3B88A6-0590-1B04-6C94-7E057A40636D}"/>
              </a:ext>
            </a:extLst>
          </p:cNvPr>
          <p:cNvSpPr txBox="1"/>
          <p:nvPr/>
        </p:nvSpPr>
        <p:spPr>
          <a:xfrm>
            <a:off x="3779603" y="975360"/>
            <a:ext cx="42448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dirty="0">
                <a:latin typeface="Algerian" panose="04020705040A02060702" pitchFamily="82" charset="0"/>
              </a:rPr>
              <a:t>BOMBAX CEIBA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F44B2B-ABB2-70F0-2D1A-75186305DE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1535" y="1835090"/>
            <a:ext cx="2800958" cy="3734611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C0CDA4D-5510-71F9-7ABF-4899FB58A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6" b="2336"/>
          <a:stretch/>
        </p:blipFill>
        <p:spPr bwMode="auto">
          <a:xfrm>
            <a:off x="1073708" y="1775735"/>
            <a:ext cx="3457827" cy="37939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38100" dir="8100000" sx="101000" sy="101000" algn="tr" rotWithShape="0">
              <a:prstClr val="black">
                <a:alpha val="6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7544A19E-0F08-E778-6797-477EBA7F4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7" b="5377"/>
          <a:stretch/>
        </p:blipFill>
        <p:spPr bwMode="auto">
          <a:xfrm>
            <a:off x="7352907" y="1775735"/>
            <a:ext cx="3803961" cy="37939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38100" dir="8100000" sx="101000" sy="101000" algn="tr" rotWithShape="0">
              <a:prstClr val="black">
                <a:alpha val="6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9028D0-8576-9883-770F-B7052C458A56}"/>
              </a:ext>
            </a:extLst>
          </p:cNvPr>
          <p:cNvSpPr txBox="1"/>
          <p:nvPr/>
        </p:nvSpPr>
        <p:spPr>
          <a:xfrm>
            <a:off x="3429000" y="5629056"/>
            <a:ext cx="61182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Near Turf court AIS Campus,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Wakad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182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95A9B9-68DC-528D-7FA7-CECD5CC911A3}"/>
              </a:ext>
            </a:extLst>
          </p:cNvPr>
          <p:cNvSpPr txBox="1"/>
          <p:nvPr/>
        </p:nvSpPr>
        <p:spPr>
          <a:xfrm>
            <a:off x="888521" y="1199072"/>
            <a:ext cx="10636370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0" i="0" dirty="0">
              <a:solidFill>
                <a:srgbClr val="474747"/>
              </a:solidFill>
              <a:effectLst/>
              <a:highlight>
                <a:srgbClr val="FFFFFF"/>
              </a:highlight>
              <a:latin typeface="Google Sans"/>
            </a:endParaRPr>
          </a:p>
          <a:p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Common Name      </a:t>
            </a:r>
            <a:r>
              <a:rPr lang="en-US" sz="2400" dirty="0">
                <a:solidFill>
                  <a:srgbClr val="474747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    </a:t>
            </a:r>
            <a:r>
              <a:rPr lang="en-US" sz="2000" dirty="0" err="1">
                <a:solidFill>
                  <a:srgbClr val="474747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Semal</a:t>
            </a:r>
            <a:endParaRPr lang="en-US" sz="2000" dirty="0">
              <a:solidFill>
                <a:srgbClr val="474747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Scientific Name    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474747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   </a:t>
            </a:r>
            <a:r>
              <a:rPr lang="en-US" sz="2000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Bombax Ceiba</a:t>
            </a:r>
            <a:endParaRPr lang="en-US" sz="2000" b="0" i="1" dirty="0">
              <a:solidFill>
                <a:srgbClr val="474747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Family</a:t>
            </a:r>
            <a:r>
              <a:rPr lang="en-US" sz="2400" b="0" i="0" dirty="0">
                <a:solidFill>
                  <a:srgbClr val="474747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:     </a:t>
            </a:r>
            <a:r>
              <a:rPr lang="en-US" sz="2000" b="0" i="0" dirty="0" err="1">
                <a:solidFill>
                  <a:srgbClr val="474747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Bombaceae</a:t>
            </a:r>
            <a:r>
              <a:rPr lang="en-US" sz="2000" b="0" i="0" dirty="0">
                <a:solidFill>
                  <a:srgbClr val="474747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Habit  </a:t>
            </a:r>
            <a:r>
              <a:rPr lang="en-US" sz="2400" dirty="0">
                <a:solidFill>
                  <a:srgbClr val="474747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: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Bombax ceiba, is a large, spiny, deciduous tree </a:t>
            </a:r>
            <a:endParaRPr lang="en-US" sz="2000" b="0" i="0" dirty="0">
              <a:solidFill>
                <a:srgbClr val="2021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r>
              <a:rPr lang="en-US" sz="2000" dirty="0">
                <a:solidFill>
                  <a:srgbClr val="202122"/>
                </a:solidFill>
                <a:highlight>
                  <a:srgbClr val="FFFFFF"/>
                </a:highlight>
                <a:latin typeface="Arial" panose="020B0604020202020204" pitchFamily="34" charset="0"/>
                <a:cs typeface="Times New Roman" panose="02020603050405020304" pitchFamily="18" charset="0"/>
              </a:rPr>
              <a:t>                                    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native to monsoon forested areas including river valleys,</a:t>
            </a:r>
            <a:r>
              <a:rPr lang="en-US" sz="2000" dirty="0">
                <a:solidFill>
                  <a:srgbClr val="2021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  <a:p>
            <a:r>
              <a:rPr lang="en-US" sz="20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savannas and hillsides in areas where soil moisture levels often change</a:t>
            </a:r>
          </a:p>
          <a:p>
            <a:r>
              <a:rPr lang="en-US" sz="2000" dirty="0">
                <a:solidFill>
                  <a:srgbClr val="2021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significantly during the course of a year.</a:t>
            </a:r>
            <a:endParaRPr lang="en-US" sz="2000" dirty="0">
              <a:solidFill>
                <a:srgbClr val="202122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Distribution</a:t>
            </a:r>
            <a:r>
              <a:rPr lang="en-US" sz="2800" dirty="0">
                <a:solidFill>
                  <a:srgbClr val="474747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  :     </a:t>
            </a:r>
            <a:r>
              <a:rPr lang="en-US" sz="2000" dirty="0">
                <a:solidFill>
                  <a:srgbClr val="474747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It is found in Brazil, Cuba, Dominican Republic, Guyana, Haiti, Trinidad</a:t>
            </a:r>
          </a:p>
          <a:p>
            <a:r>
              <a:rPr lang="en-US" sz="2000" b="0" i="0" dirty="0">
                <a:solidFill>
                  <a:srgbClr val="474747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</a:t>
            </a:r>
            <a:r>
              <a:rPr lang="en-US" sz="2000" dirty="0">
                <a:solidFill>
                  <a:srgbClr val="474747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and Tobago, India, Myanmar, Thailand, Pakistan, Papua New Guinea,</a:t>
            </a:r>
          </a:p>
          <a:p>
            <a:r>
              <a:rPr lang="en-US" sz="2000" b="0" i="0" dirty="0">
                <a:solidFill>
                  <a:srgbClr val="474747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</a:t>
            </a:r>
            <a:r>
              <a:rPr lang="en-US" sz="2000" dirty="0">
                <a:solidFill>
                  <a:srgbClr val="474747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Nepal, Sri Lanka, China, Indonesia and Taiwan.</a:t>
            </a:r>
            <a:endParaRPr lang="en-US" sz="2000" b="0" i="0" dirty="0">
              <a:solidFill>
                <a:srgbClr val="474747"/>
              </a:solidFill>
              <a:effectLst/>
              <a:highlight>
                <a:srgbClr val="FFFFFF"/>
              </a:highlight>
              <a:latin typeface="Google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05C1AC-A87D-2DAA-8189-65632B158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30" y="667829"/>
            <a:ext cx="10636370" cy="6088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36480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31BE03-8FFD-2F55-1D82-18F6AE7E02CC}"/>
              </a:ext>
            </a:extLst>
          </p:cNvPr>
          <p:cNvSpPr txBox="1"/>
          <p:nvPr/>
        </p:nvSpPr>
        <p:spPr>
          <a:xfrm>
            <a:off x="707366" y="923026"/>
            <a:ext cx="10843404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 :</a:t>
            </a:r>
          </a:p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eight of  Tree : </a:t>
            </a:r>
            <a:r>
              <a:rPr lang="en-US" sz="2000" dirty="0">
                <a:solidFill>
                  <a:srgbClr val="2021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bout </a:t>
            </a:r>
            <a:r>
              <a:rPr lang="en-US" sz="2000" dirty="0">
                <a:solidFill>
                  <a:srgbClr val="2021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20-60</a:t>
            </a:r>
            <a:r>
              <a:rPr lang="en-US" sz="20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m (</a:t>
            </a:r>
            <a:r>
              <a:rPr lang="en-US" sz="2000" dirty="0">
                <a:solidFill>
                  <a:srgbClr val="2021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65-196</a:t>
            </a:r>
            <a:r>
              <a:rPr lang="en-US" sz="20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ft).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Leaves  :  </a:t>
            </a:r>
            <a:r>
              <a:rPr lang="en-US" sz="20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 leaves are palmate with 6 leaflets radiating from center point with an average size of 7-10</a:t>
            </a:r>
          </a:p>
          <a:p>
            <a:r>
              <a:rPr lang="en-US" sz="2000" dirty="0">
                <a:solidFill>
                  <a:srgbClr val="2021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centimeters (2.5-4 in) wide and 13-15 centimeters (5-6 in) long.</a:t>
            </a:r>
            <a:endParaRPr lang="en-US" sz="2000" dirty="0">
              <a:solidFill>
                <a:srgbClr val="FF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Flower: </a:t>
            </a:r>
            <a:r>
              <a:rPr lang="en-US" sz="20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Cup shaped flowers present, an average of 7–11 centimeters (2.5–4.5 in) wide, 14</a:t>
            </a:r>
            <a:endParaRPr lang="en-US" sz="2000" dirty="0">
              <a:solidFill>
                <a:srgbClr val="202122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2021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sz="2000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centimetres</a:t>
            </a:r>
            <a:r>
              <a:rPr lang="en-US" sz="20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(5 in) in width, petals up to 12 centimeters (4 in) in length.</a:t>
            </a:r>
          </a:p>
          <a:p>
            <a:r>
              <a:rPr lang="en-US" sz="2000" dirty="0">
                <a:solidFill>
                  <a:srgbClr val="2021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The tree starts dropping its leaves each year in January-February in anticipation of flowering</a:t>
            </a:r>
          </a:p>
          <a:p>
            <a:r>
              <a:rPr lang="en-US" sz="2000" dirty="0">
                <a:solidFill>
                  <a:srgbClr val="2021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(March-May)</a:t>
            </a:r>
            <a:endParaRPr lang="en-US" sz="2000" dirty="0">
              <a:solidFill>
                <a:srgbClr val="FF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rgbClr val="FF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ruits:     </a:t>
            </a:r>
            <a:r>
              <a:rPr lang="en-US" sz="20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 fruit, which reaches an average of 13 </a:t>
            </a:r>
            <a:r>
              <a:rPr lang="en-US" sz="2000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centimetres</a:t>
            </a:r>
            <a:r>
              <a:rPr lang="en-US" sz="20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(5 in) in length, is light-green in color in</a:t>
            </a:r>
          </a:p>
          <a:p>
            <a:r>
              <a:rPr lang="en-US" sz="2000" dirty="0">
                <a:solidFill>
                  <a:srgbClr val="2021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20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immature fruits, brown in mature fruits. </a:t>
            </a:r>
            <a:r>
              <a:rPr lang="en-US" sz="2000" dirty="0">
                <a:solidFill>
                  <a:srgbClr val="2021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Flowering season is from March onwards</a:t>
            </a:r>
            <a:endParaRPr lang="en-US" sz="2000" b="0" i="0" dirty="0">
              <a:solidFill>
                <a:srgbClr val="202122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ark of the tree </a:t>
            </a:r>
            <a:r>
              <a:rPr lang="en-US" sz="20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Bark is grey in </a:t>
            </a:r>
            <a:r>
              <a:rPr lang="en-US" sz="2000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colour</a:t>
            </a:r>
            <a:r>
              <a:rPr lang="en-US" sz="2000" dirty="0">
                <a:solidFill>
                  <a:srgbClr val="2021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b="0" i="0" dirty="0">
              <a:solidFill>
                <a:srgbClr val="202122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0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Seeds</a:t>
            </a:r>
            <a:r>
              <a:rPr lang="en-US" sz="20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: Seeds are numerous, long, ovoid, black or gray in </a:t>
            </a:r>
            <a:r>
              <a:rPr lang="en-US" sz="2000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colour</a:t>
            </a:r>
            <a:r>
              <a:rPr lang="en-US" sz="20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and packed in white cotton.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E5622F-A40F-403F-A53C-F14AC7B0E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66" y="641949"/>
            <a:ext cx="10777268" cy="381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62731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CF7B30-1808-0111-10BE-68A42E6A979B}"/>
              </a:ext>
            </a:extLst>
          </p:cNvPr>
          <p:cNvSpPr txBox="1"/>
          <p:nvPr/>
        </p:nvSpPr>
        <p:spPr>
          <a:xfrm>
            <a:off x="805132" y="905773"/>
            <a:ext cx="10581736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0" i="0" dirty="0">
              <a:solidFill>
                <a:srgbClr val="2021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Rubik"/>
              </a:rPr>
              <a:t> </a:t>
            </a:r>
            <a:r>
              <a:rPr lang="en-US" sz="2400" b="1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Fruits:</a:t>
            </a:r>
            <a:r>
              <a:rPr lang="en-US" sz="24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Good source of silk-cotton for making mattresses, cushions, and pillows. They are used in the treatment of cholera, tubercular fistula, coughs, urinary complaints, nocturnal pollution, abdominal pain due to dysentery, and impotency.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Leaves:</a:t>
            </a:r>
            <a:r>
              <a:rPr lang="en-US" sz="24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The leaves are hypotensive and hypoglycemic. They are combined with Vitis </a:t>
            </a:r>
            <a:r>
              <a:rPr lang="en-US" sz="2400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spp</a:t>
            </a:r>
            <a:r>
              <a:rPr lang="en-US" sz="24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to treat carbuncle; and with Terminalia alata to treat hematuria. The knots or the stem are used on bleeding gums (cooked in mustard oil with the bark of Ziziphus rugosa and </a:t>
            </a:r>
            <a:r>
              <a:rPr lang="en-US" sz="2400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Ichnocarpus</a:t>
            </a:r>
            <a:r>
              <a:rPr lang="en-US" sz="24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frutescens and then eaten.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Bark:</a:t>
            </a:r>
            <a:r>
              <a:rPr lang="en-US" sz="24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The bark is reputedly used against cholera (usually combined with many other plants), pleurisy, and stings and as a diuretic. It is used in bandages for lasting fractures or given in infusion for toothache before visiting the dentist. It is reported to contain important phytoconstituents such as naphthol, naphthoquinones, polysaccharides, anthocyanins, </a:t>
            </a:r>
            <a:r>
              <a:rPr lang="en-US" sz="2400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shamimin</a:t>
            </a:r>
            <a:r>
              <a:rPr lang="en-US" sz="24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and lupeol.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333333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Gum: </a:t>
            </a:r>
            <a:r>
              <a:rPr lang="en-US" sz="2400" dirty="0">
                <a:solidFill>
                  <a:srgbClr val="333333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 gum is astringent, demulcent and tonic.</a:t>
            </a:r>
            <a:endParaRPr lang="en-US" sz="2400" i="0" dirty="0">
              <a:solidFill>
                <a:srgbClr val="202122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Rubik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202122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Rubik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1F2733-689E-90D7-2F43-08B1E6061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75" y="552091"/>
            <a:ext cx="10774393" cy="4658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295329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584</TotalTime>
  <Words>474</Words>
  <Application>Microsoft Office PowerPoint</Application>
  <PresentationFormat>Widescreen</PresentationFormat>
  <Paragraphs>36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Algerian</vt:lpstr>
      <vt:lpstr>Arial</vt:lpstr>
      <vt:lpstr>Calibri</vt:lpstr>
      <vt:lpstr>Garamond</vt:lpstr>
      <vt:lpstr>Google Sans</vt:lpstr>
      <vt:lpstr>Rubik</vt:lpstr>
      <vt:lpstr>Times New Roman</vt:lpstr>
      <vt:lpstr>Organic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>sunil kulkarni</dc:creator>
  <cp:lastModifiedBy>sharv pai</cp:lastModifiedBy>
  <cp:revision>18</cp:revision>
  <dcterms:created xsi:type="dcterms:W3CDTF">2024-08-05T14:50:48Z</dcterms:created>
  <dcterms:modified xsi:type="dcterms:W3CDTF">2024-08-19T15:49:36Z</dcterms:modified>
</cp:coreProperties>
</file>